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7" r:id="rId9"/>
    <p:sldId id="269" r:id="rId10"/>
    <p:sldId id="268" r:id="rId11"/>
    <p:sldId id="265" r:id="rId12"/>
    <p:sldId id="266" r:id="rId13"/>
    <p:sldId id="270" r:id="rId14"/>
    <p:sldId id="276" r:id="rId15"/>
    <p:sldId id="277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24" autoAdjust="0"/>
  </p:normalViewPr>
  <p:slideViewPr>
    <p:cSldViewPr snapToGrid="0">
      <p:cViewPr varScale="1">
        <p:scale>
          <a:sx n="71" d="100"/>
          <a:sy n="71" d="100"/>
        </p:scale>
        <p:origin x="12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B2F5-C39D-462D-947C-1E7C26CDFEE8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5924-9DC4-4D8B-865C-54C4DAA94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7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FDE7-F76E-4091-BEA5-5EFBD4203FD8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4A99-03E1-4C2B-AE45-4A1CAAC32A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22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34A99-03E1-4C2B-AE45-4A1CAAC32AD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3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34A99-03E1-4C2B-AE45-4A1CAAC32AD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0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 userDrawn="1"/>
        </p:nvSpPr>
        <p:spPr>
          <a:xfrm>
            <a:off x="457200" y="4235819"/>
            <a:ext cx="2716306" cy="80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58668" y="4240302"/>
            <a:ext cx="2716306" cy="806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6055657" y="4235819"/>
            <a:ext cx="2716306" cy="806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0" y="-3869"/>
            <a:ext cx="9144000" cy="686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2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4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0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29444"/>
            <a:ext cx="7989752" cy="5126849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Rectangle 6"/>
          <p:cNvSpPr>
            <a:spLocks noChangeAspect="1"/>
          </p:cNvSpPr>
          <p:nvPr userDrawn="1"/>
        </p:nvSpPr>
        <p:spPr>
          <a:xfrm>
            <a:off x="147918" y="142528"/>
            <a:ext cx="8861611" cy="8256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2252" y="297512"/>
            <a:ext cx="8603148" cy="657230"/>
          </a:xfrm>
        </p:spPr>
        <p:txBody>
          <a:bodyPr>
            <a:noAutofit/>
          </a:bodyPr>
          <a:lstStyle>
            <a:lvl1pPr>
              <a:defRPr sz="4000" b="1" cap="none" baseline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4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2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6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3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2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9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9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106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649563" y="2838006"/>
            <a:ext cx="7844874" cy="590321"/>
          </a:xfrm>
        </p:spPr>
        <p:txBody>
          <a:bodyPr>
            <a:noAutofit/>
          </a:bodyPr>
          <a:lstStyle/>
          <a:p>
            <a:r>
              <a:rPr lang="en-US" altLang="ja-JP" sz="4400" b="1" cap="none" dirty="0" smtClean="0">
                <a:solidFill>
                  <a:schemeClr val="bg1"/>
                </a:solidFill>
              </a:rPr>
              <a:t>Summary in Malaysia Life</a:t>
            </a:r>
            <a:endParaRPr kumimoji="1" lang="ja-JP" altLang="en-US" sz="4400" b="1" cap="none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61455" y="5822576"/>
            <a:ext cx="407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08/03/18 Tetsuro Kohzaki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9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47918" y="2495444"/>
            <a:ext cx="8861611" cy="163280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b="1" cap="none" dirty="0" smtClean="0">
                <a:solidFill>
                  <a:schemeClr val="bg1"/>
                </a:solidFill>
              </a:rPr>
              <a:t>2. Experience in Malaya University</a:t>
            </a:r>
            <a:br>
              <a:rPr lang="en-US" altLang="ja-JP" sz="3600" b="1" cap="none" dirty="0" smtClean="0">
                <a:solidFill>
                  <a:schemeClr val="bg1"/>
                </a:solidFill>
              </a:rPr>
            </a:br>
            <a:r>
              <a:rPr lang="en-US" altLang="ja-JP" sz="3600" b="1" cap="none" dirty="0" smtClean="0">
                <a:solidFill>
                  <a:schemeClr val="bg1"/>
                </a:solidFill>
              </a:rPr>
              <a:t/>
            </a:r>
            <a:br>
              <a:rPr lang="en-US" altLang="ja-JP" sz="3600" b="1" cap="none" dirty="0" smtClean="0">
                <a:solidFill>
                  <a:schemeClr val="bg1"/>
                </a:solidFill>
              </a:rPr>
            </a:br>
            <a:r>
              <a:rPr lang="ja-JP" altLang="en-US" sz="2100" b="1" cap="none" dirty="0" smtClean="0">
                <a:solidFill>
                  <a:schemeClr val="bg1"/>
                </a:solidFill>
              </a:rPr>
              <a:t>～ </a:t>
            </a:r>
            <a:r>
              <a:rPr lang="en-US" altLang="ja-JP" sz="2100" b="1" cap="none" dirty="0" smtClean="0">
                <a:solidFill>
                  <a:schemeClr val="bg1"/>
                </a:solidFill>
              </a:rPr>
              <a:t>Synthesizing Polyaniline and characterization </a:t>
            </a:r>
            <a:r>
              <a:rPr lang="ja-JP" altLang="en-US" sz="2100" b="1" cap="none" dirty="0" smtClean="0">
                <a:solidFill>
                  <a:schemeClr val="bg1"/>
                </a:solidFill>
              </a:rPr>
              <a:t>～</a:t>
            </a:r>
            <a:endParaRPr lang="en-US" altLang="ja-JP" sz="2100" b="1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591671" y="1258879"/>
            <a:ext cx="7960659" cy="5385032"/>
            <a:chOff x="524436" y="1258879"/>
            <a:chExt cx="7960659" cy="5385032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524436" y="1586754"/>
              <a:ext cx="7960659" cy="1573306"/>
              <a:chOff x="470647" y="1748118"/>
              <a:chExt cx="7960659" cy="1573306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70647" y="1748118"/>
                <a:ext cx="7960659" cy="15733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1695643" y="2106043"/>
                <a:ext cx="215636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Ani  (Monomer)</a:t>
                </a:r>
              </a:p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APS (Oxidant)</a:t>
                </a:r>
              </a:p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AOT (Dopant)</a:t>
                </a:r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72354" y="2379208"/>
                <a:ext cx="728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PAni</a:t>
                </a:r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" name="左中かっこ 5"/>
              <p:cNvSpPr/>
              <p:nvPr/>
            </p:nvSpPr>
            <p:spPr>
              <a:xfrm>
                <a:off x="1400695" y="2071431"/>
                <a:ext cx="280188" cy="101566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4425568" y="2183128"/>
                <a:ext cx="3778624" cy="9039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Ani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：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APS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：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AOT = 5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：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：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</a:p>
              <a:p>
                <a:pPr algn="ctr"/>
                <a:r>
                  <a:rPr kumimoji="1" lang="en-US" altLang="ja-JP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Mixing equal ratio</a:t>
                </a:r>
                <a:endParaRPr kumimoji="1" lang="ja-JP" altLang="en-US" sz="2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8" name="二等辺三角形 7"/>
            <p:cNvSpPr/>
            <p:nvPr/>
          </p:nvSpPr>
          <p:spPr>
            <a:xfrm rot="10800000">
              <a:off x="3563888" y="3490597"/>
              <a:ext cx="2016224" cy="2880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26143" y="1258879"/>
              <a:ext cx="2649071" cy="5023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PolyAniline (PAni)</a:t>
              </a:r>
              <a:endPara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524436" y="3994841"/>
              <a:ext cx="7960659" cy="2649070"/>
              <a:chOff x="524436" y="3994841"/>
              <a:chExt cx="7960659" cy="2649070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524436" y="3994841"/>
                <a:ext cx="7960659" cy="264907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58907" y="4138537"/>
                <a:ext cx="2412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In this research...</a:t>
                </a:r>
                <a:endPara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969124" y="4613406"/>
                <a:ext cx="3644702" cy="17424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① 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Synthesizing PAni</a:t>
                </a:r>
              </a:p>
              <a:p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② 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Characterization</a:t>
                </a:r>
              </a:p>
              <a:p>
                <a:r>
                  <a:rPr kumimoji="1" lang="ja-JP" altLang="en-US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    </a:t>
                </a:r>
                <a:r>
                  <a:rPr kumimoji="1" lang="ja-JP" altLang="en-US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 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FT-IR</a:t>
                </a:r>
              </a:p>
              <a:p>
                <a:r>
                  <a:rPr kumimoji="1" lang="ja-JP" altLang="en-US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     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UV-Vis</a:t>
                </a:r>
              </a:p>
              <a:p>
                <a:r>
                  <a:rPr kumimoji="1" lang="ja-JP" altLang="en-US" sz="2000" dirty="0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    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sym typeface="Wingdings" panose="05000000000000000000" pitchFamily="2" charset="2"/>
                  </a:rPr>
                  <a:t>Conductivity</a:t>
                </a:r>
                <a:endPara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5554241" y="4734429"/>
                <a:ext cx="2694773" cy="1270649"/>
                <a:chOff x="5580112" y="4773706"/>
                <a:chExt cx="2694773" cy="1270649"/>
              </a:xfrm>
            </p:grpSpPr>
            <p:sp>
              <p:nvSpPr>
                <p:cNvPr id="14" name="六角形 13"/>
                <p:cNvSpPr/>
                <p:nvPr/>
              </p:nvSpPr>
              <p:spPr>
                <a:xfrm>
                  <a:off x="6104965" y="4868900"/>
                  <a:ext cx="914400" cy="871241"/>
                </a:xfrm>
                <a:prstGeom prst="hexag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6" name="直線コネクタ 15"/>
                <p:cNvCxnSpPr>
                  <a:stCxn id="14" idx="0"/>
                </p:cNvCxnSpPr>
                <p:nvPr/>
              </p:nvCxnSpPr>
              <p:spPr>
                <a:xfrm flipV="1">
                  <a:off x="7019365" y="5304520"/>
                  <a:ext cx="228600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7256175" y="5138325"/>
                  <a:ext cx="566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NH</a:t>
                  </a:r>
                  <a:endParaRPr kumimoji="1"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18" name="直線コネクタ 17"/>
                <p:cNvCxnSpPr/>
                <p:nvPr/>
              </p:nvCxnSpPr>
              <p:spPr>
                <a:xfrm flipV="1">
                  <a:off x="7817221" y="5309003"/>
                  <a:ext cx="228600" cy="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6368669" y="4955506"/>
                  <a:ext cx="36307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>
                  <a:stCxn id="14" idx="3"/>
                </p:cNvCxnSpPr>
                <p:nvPr/>
              </p:nvCxnSpPr>
              <p:spPr>
                <a:xfrm flipH="1" flipV="1">
                  <a:off x="5580112" y="5304520"/>
                  <a:ext cx="524853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5842538" y="4773706"/>
                  <a:ext cx="0" cy="11698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5842538" y="4773706"/>
                  <a:ext cx="11450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5840088" y="5948082"/>
                  <a:ext cx="11450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6212541" y="5304521"/>
                  <a:ext cx="178346" cy="3566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flipH="1">
                  <a:off x="6731742" y="5304520"/>
                  <a:ext cx="136904" cy="3566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7796839" y="4773706"/>
                  <a:ext cx="11450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>
                  <a:off x="7922345" y="4773706"/>
                  <a:ext cx="0" cy="11698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7796838" y="5943600"/>
                  <a:ext cx="11450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7931521" y="5644245"/>
                  <a:ext cx="3433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n</a:t>
                  </a:r>
                  <a:endParaRPr kumimoji="1"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47" name="テキスト ボックス 46"/>
              <p:cNvSpPr txBox="1"/>
              <p:nvPr/>
            </p:nvSpPr>
            <p:spPr>
              <a:xfrm>
                <a:off x="6268089" y="6043789"/>
                <a:ext cx="1307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Fig.1 PAni</a:t>
                </a:r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Synthesis of </a:t>
            </a:r>
            <a:r>
              <a:rPr lang="en-US" altLang="ja-JP" dirty="0" smtClean="0"/>
              <a:t>PAni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7660" y="1367264"/>
            <a:ext cx="8528348" cy="5239873"/>
            <a:chOff x="257660" y="1421052"/>
            <a:chExt cx="8528348" cy="5239873"/>
          </a:xfrm>
        </p:grpSpPr>
        <p:sp>
          <p:nvSpPr>
            <p:cNvPr id="18" name="上矢印 17"/>
            <p:cNvSpPr/>
            <p:nvPr/>
          </p:nvSpPr>
          <p:spPr>
            <a:xfrm>
              <a:off x="6047017" y="1959062"/>
              <a:ext cx="464024" cy="3026038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132187" y="5324396"/>
              <a:ext cx="859256" cy="2211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720114" y="1421052"/>
              <a:ext cx="268746" cy="41835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1930407" y="1421053"/>
              <a:ext cx="1869141" cy="5244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HCl (200mL)</a:t>
              </a:r>
              <a:endPara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084882" y="2520497"/>
              <a:ext cx="1560189" cy="5244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AOT (aq)</a:t>
              </a:r>
              <a:endPara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792286" y="3634689"/>
              <a:ext cx="2145371" cy="5244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Ani / AOT (aq)</a:t>
              </a:r>
              <a:endPara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587569" y="4992345"/>
              <a:ext cx="2554803" cy="8852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Ani / AOT / APS 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(aq)</a:t>
              </a:r>
              <a:endPara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001628" y="4992345"/>
              <a:ext cx="2554803" cy="8852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PAni / AOT / APS 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(aq)</a:t>
              </a:r>
              <a:endPara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001628" y="3122638"/>
              <a:ext cx="2554803" cy="872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PAni / AOT / APS 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(aq)</a:t>
              </a:r>
              <a:endPara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602908" y="1421052"/>
              <a:ext cx="1352242" cy="5244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PAni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57660" y="2085400"/>
              <a:ext cx="70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AOT</a:t>
              </a: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70032" y="2000720"/>
              <a:ext cx="1500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Stir (dissolved)</a:t>
              </a:r>
              <a:endPara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1006708" y="2288165"/>
              <a:ext cx="14457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1245263" y="2289600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 min</a:t>
              </a:r>
              <a:endPara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87228" y="3124912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Ani</a:t>
              </a: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026896" y="3040232"/>
              <a:ext cx="1340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Drop by drop</a:t>
              </a:r>
              <a:endPara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1008980" y="3327677"/>
              <a:ext cx="14457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1015519" y="3329112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Stir (2 h), 0 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℃</a:t>
              </a:r>
              <a:endPara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59933" y="4257680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APS</a:t>
              </a: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463626" y="4173000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Stir</a:t>
              </a:r>
              <a:endPara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1008981" y="4460445"/>
              <a:ext cx="14457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947287" y="4461880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HCl (33.33 mL)</a:t>
              </a:r>
            </a:p>
            <a:p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0 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℃</a:t>
              </a:r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, 2 h</a:t>
              </a:r>
              <a:endPara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8" name="左中かっこ 47"/>
            <p:cNvSpPr/>
            <p:nvPr/>
          </p:nvSpPr>
          <p:spPr>
            <a:xfrm rot="16200000">
              <a:off x="4471520" y="4047348"/>
              <a:ext cx="237490" cy="416911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298745" y="6291593"/>
              <a:ext cx="2627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24 h (polymerization)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613908" y="2192786"/>
              <a:ext cx="208262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X3 washing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(100mL distilled H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₂</a:t>
              </a:r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O)</a:t>
              </a:r>
            </a:p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 layers</a:t>
              </a:r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 flipH="1">
              <a:off x="6673784" y="4395128"/>
              <a:ext cx="9439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6823896" y="4430035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Shake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7713278" y="3995575"/>
              <a:ext cx="1072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Toluene</a:t>
              </a:r>
            </a:p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(150 mL),</a:t>
              </a:r>
            </a:p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Overnight</a:t>
              </a:r>
            </a:p>
            <a:p>
              <a:r>
                <a: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 layers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FT-IR spectra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2" y="1360843"/>
            <a:ext cx="6040016" cy="37490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0977" y="5740816"/>
            <a:ext cx="7942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Out of plane C-H 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900),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C-N Stretching benzenoid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ring 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1200)</a:t>
            </a: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C=C benzenoid ring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stretching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1400),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Qunoid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stretching 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1600)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C-H stretching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aromatic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2900),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N-H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stretching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3200)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15085" y="5160001"/>
            <a:ext cx="2513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Figure 1. FT-IR spectra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7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UV-Vis spectra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680882" y="1318399"/>
            <a:ext cx="5782236" cy="3347730"/>
            <a:chOff x="1740922" y="1919791"/>
            <a:chExt cx="5174619" cy="352626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22" y="1919791"/>
              <a:ext cx="5174619" cy="3526268"/>
            </a:xfrm>
            <a:prstGeom prst="rect">
              <a:avLst/>
            </a:prstGeom>
          </p:spPr>
        </p:pic>
        <p:cxnSp>
          <p:nvCxnSpPr>
            <p:cNvPr id="6" name="直線矢印コネクタ 5"/>
            <p:cNvCxnSpPr/>
            <p:nvPr/>
          </p:nvCxnSpPr>
          <p:spPr>
            <a:xfrm flipH="1">
              <a:off x="2702859" y="2595282"/>
              <a:ext cx="332264" cy="332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3035123" y="2595282"/>
              <a:ext cx="340089" cy="3400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835370" y="2277535"/>
              <a:ext cx="1331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benzenoid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5392271" y="2529436"/>
              <a:ext cx="416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4499082" y="2344770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polaron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83259"/>
              </p:ext>
            </p:extLst>
          </p:nvPr>
        </p:nvGraphicFramePr>
        <p:xfrm>
          <a:off x="1246837" y="5192185"/>
          <a:ext cx="6650327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22"/>
                <a:gridCol w="4969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Peak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Description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347 nm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π-π transition of benzenoid rings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786</a:t>
                      </a:r>
                      <a:r>
                        <a:rPr kumimoji="1" lang="en-US" altLang="ja-JP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nm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Localized polaron bonds of protonated</a:t>
                      </a:r>
                      <a:b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imines</a:t>
                      </a:r>
                      <a:r>
                        <a:rPr kumimoji="1" lang="en-US" altLang="ja-JP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C=N (CP form of ES)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259621" y="4689356"/>
            <a:ext cx="2624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Figure 2. UV-Vis spectra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3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Conductivity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8938" y="1284060"/>
            <a:ext cx="5746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Table 1. Conductivity of PAni (thickness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3.0×10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⁻⁴ 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cm)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04099"/>
              </p:ext>
            </p:extLst>
          </p:nvPr>
        </p:nvGraphicFramePr>
        <p:xfrm>
          <a:off x="1884767" y="1652496"/>
          <a:ext cx="53744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278"/>
                <a:gridCol w="325418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Conductivity (S/cm)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7.357</a:t>
                      </a:r>
                      <a:r>
                        <a:rPr kumimoji="1" lang="en-US" altLang="ja-JP" sz="2000" b="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× 10</a:t>
                      </a:r>
                      <a:r>
                        <a:rPr kumimoji="1" lang="ja-JP" altLang="en-US" sz="2000" b="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⁻⁴</a:t>
                      </a:r>
                      <a:endParaRPr kumimoji="1" lang="ja-JP" altLang="en-US" sz="20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6.419 × 10</a:t>
                      </a:r>
                      <a:r>
                        <a:rPr kumimoji="1" lang="ja-JP" altLang="en-US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⁻⁴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③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8.702 × 10</a:t>
                      </a:r>
                      <a:r>
                        <a:rPr kumimoji="1" lang="ja-JP" altLang="en-US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⁻⁴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2.447 × 10</a:t>
                      </a:r>
                      <a:r>
                        <a:rPr kumimoji="1" lang="ja-JP" altLang="en-US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⁻⁴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⑤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7.719 × 10</a:t>
                      </a:r>
                      <a:r>
                        <a:rPr kumimoji="1" lang="ja-JP" altLang="en-US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⁻⁴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Average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6.529</a:t>
                      </a:r>
                      <a:r>
                        <a:rPr kumimoji="1" lang="en-US" altLang="ja-JP" sz="2000" b="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× 10</a:t>
                      </a:r>
                      <a:r>
                        <a:rPr kumimoji="1" lang="ja-JP" altLang="en-US" sz="2000" b="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⁻⁴</a:t>
                      </a:r>
                      <a:endParaRPr kumimoji="1" lang="ja-JP" altLang="en-US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Marian’s PAni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2.008 × 10</a:t>
                      </a:r>
                      <a:r>
                        <a:rPr kumimoji="1" lang="ja-JP" altLang="en-US" sz="2000" b="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⁻⁴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411942" y="5136776"/>
            <a:ext cx="6320117" cy="13312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conductivity was 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 only a little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...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 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PAni was not sufficiently synthesized.</a:t>
            </a:r>
            <a:endParaRPr kumimoji="1" lang="en-US" altLang="ja-JP" sz="20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kumimoji="1"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   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The film thickness was too thin.</a:t>
            </a:r>
            <a:endParaRPr kumimoji="1"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17532" y="3978295"/>
            <a:ext cx="5497668" cy="8874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7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18344" y="1600200"/>
            <a:ext cx="83073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400" dirty="0" smtClean="0">
                <a:solidFill>
                  <a:sysClr val="windowText" lastClr="000000"/>
                </a:solidFill>
              </a:rPr>
              <a:t>I synthesized Polyaniline, and did identification </a:t>
            </a:r>
            <a:br>
              <a:rPr lang="en-US" altLang="ja-JP" sz="2400" dirty="0" smtClean="0">
                <a:solidFill>
                  <a:sysClr val="windowText" lastClr="000000"/>
                </a:solidFill>
              </a:rPr>
            </a:br>
            <a:r>
              <a:rPr lang="en-US" altLang="ja-JP" sz="2400" dirty="0" smtClean="0">
                <a:solidFill>
                  <a:sysClr val="windowText" lastClr="000000"/>
                </a:solidFill>
              </a:rPr>
              <a:t>using FT-IR.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fontAlgn="t"/>
            <a:r>
              <a:rPr lang="en-US" altLang="ja-JP" sz="2400" dirty="0" smtClean="0">
                <a:solidFill>
                  <a:sysClr val="windowText" lastClr="000000"/>
                </a:solidFill>
              </a:rPr>
              <a:t>Measuring UV-Vis, there are two remarkable peaks</a:t>
            </a:r>
            <a:br>
              <a:rPr lang="en-US" altLang="ja-JP" sz="2400" dirty="0" smtClean="0">
                <a:solidFill>
                  <a:sysClr val="windowText" lastClr="000000"/>
                </a:solidFill>
              </a:rPr>
            </a:br>
            <a:r>
              <a:rPr lang="en-US" altLang="ja-JP" sz="2400" dirty="0" smtClean="0">
                <a:solidFill>
                  <a:sysClr val="windowText" lastClr="000000"/>
                </a:solidFill>
              </a:rPr>
              <a:t>by </a:t>
            </a:r>
            <a:r>
              <a:rPr lang="en-US" altLang="ja-JP" sz="2400" dirty="0"/>
              <a:t>π-π transition of benzenoid </a:t>
            </a:r>
            <a:r>
              <a:rPr lang="en-US" altLang="ja-JP" sz="2400" dirty="0" smtClean="0"/>
              <a:t>rings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dirty="0"/>
              <a:t>Localized polaron bonds of </a:t>
            </a:r>
            <a:r>
              <a:rPr lang="en-US" altLang="ja-JP" sz="2400" dirty="0" smtClean="0"/>
              <a:t>protonated imines.</a:t>
            </a:r>
          </a:p>
          <a:p>
            <a:pPr fontAlgn="t"/>
            <a:endParaRPr lang="en-US" altLang="ja-JP" sz="2400" dirty="0"/>
          </a:p>
          <a:p>
            <a:pPr fontAlgn="t"/>
            <a:r>
              <a:rPr lang="en-US" altLang="ja-JP" sz="2400" dirty="0" smtClean="0"/>
              <a:t>I couldn’t </a:t>
            </a:r>
            <a:r>
              <a:rPr lang="en-US" altLang="ja-JP" sz="2400" dirty="0" smtClean="0"/>
              <a:t>drastically enhance </a:t>
            </a:r>
            <a:r>
              <a:rPr lang="en-US" altLang="ja-JP" sz="2400" dirty="0" smtClean="0"/>
              <a:t>the conductivity of Polyaniline... </a:t>
            </a: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ja-JP" sz="2400" dirty="0" smtClean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41195" y="3056352"/>
            <a:ext cx="8861611" cy="745297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b="1" cap="none" dirty="0">
                <a:solidFill>
                  <a:schemeClr val="bg1"/>
                </a:solidFill>
              </a:rPr>
              <a:t>3</a:t>
            </a:r>
            <a:r>
              <a:rPr lang="en-US" altLang="ja-JP" sz="4400" b="1" cap="none" dirty="0" smtClean="0">
                <a:solidFill>
                  <a:schemeClr val="bg1"/>
                </a:solidFill>
              </a:rPr>
              <a:t>. Memories in Malaysia </a:t>
            </a:r>
            <a:endParaRPr lang="en-US" altLang="ja-JP" sz="2800" b="1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Campus Life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28" y="3907619"/>
            <a:ext cx="3635634" cy="27708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3" y="1190461"/>
            <a:ext cx="3635634" cy="24816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28"/>
          <a:stretch/>
        </p:blipFill>
        <p:spPr>
          <a:xfrm>
            <a:off x="4918629" y="1190461"/>
            <a:ext cx="3630133" cy="24816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4" y="3907843"/>
            <a:ext cx="3630133" cy="27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Tourism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21324"/>
          <a:stretch/>
        </p:blipFill>
        <p:spPr>
          <a:xfrm>
            <a:off x="436554" y="1197431"/>
            <a:ext cx="3858567" cy="24311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58" y="1197431"/>
            <a:ext cx="3858567" cy="548639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3933370"/>
            <a:ext cx="3858567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37881" y="1344706"/>
            <a:ext cx="6562166" cy="4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 Experience in Chiba University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7880" y="3529851"/>
            <a:ext cx="6723532" cy="4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Experience in Malaya University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6141" y="1897128"/>
            <a:ext cx="3696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Overview</a:t>
            </a: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Introduction</a:t>
            </a: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Experience</a:t>
            </a: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Progress and Perspectives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6141" y="4064911"/>
            <a:ext cx="3153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Introduction</a:t>
            </a: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Experience</a:t>
            </a: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Result and Discussion</a:t>
            </a: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Conclusion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2252" y="5641021"/>
            <a:ext cx="5177120" cy="4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Memories in Malaysia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8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" y="1249164"/>
            <a:ext cx="4100052" cy="53138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39272" y="1327356"/>
            <a:ext cx="45811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 researched about </a:t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Polyaniline at Gan’s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abo. </a:t>
            </a:r>
          </a:p>
          <a:p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 learned the culture of</a:t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Malaysia and got a lot of</a:t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memories.</a:t>
            </a:r>
          </a:p>
          <a:p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Malaysian food is so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spicy!!</a:t>
            </a:r>
          </a:p>
        </p:txBody>
      </p:sp>
      <p:sp>
        <p:nvSpPr>
          <p:cNvPr id="6" name="爆発 1 5"/>
          <p:cNvSpPr/>
          <p:nvPr/>
        </p:nvSpPr>
        <p:spPr>
          <a:xfrm>
            <a:off x="4613827" y="4521826"/>
            <a:ext cx="4406636" cy="204120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want to come to</a:t>
            </a:r>
            <a:br>
              <a:rPr kumimoji="1"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Malaysia again!!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9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47918" y="2495444"/>
            <a:ext cx="8861611" cy="1632803"/>
          </a:xfrm>
        </p:spPr>
        <p:txBody>
          <a:bodyPr>
            <a:normAutofit fontScale="92500"/>
          </a:bodyPr>
          <a:lstStyle/>
          <a:p>
            <a:pPr algn="ctr"/>
            <a:r>
              <a:rPr lang="en-US" altLang="ja-JP" sz="3900" b="1" cap="none" dirty="0" smtClean="0">
                <a:solidFill>
                  <a:schemeClr val="bg1"/>
                </a:solidFill>
              </a:rPr>
              <a:t>1. Experience in Chiba University</a:t>
            </a:r>
            <a:r>
              <a:rPr lang="en-US" altLang="ja-JP" sz="3600" b="1" cap="none" dirty="0" smtClean="0">
                <a:solidFill>
                  <a:schemeClr val="bg1"/>
                </a:solidFill>
              </a:rPr>
              <a:t/>
            </a:r>
            <a:br>
              <a:rPr lang="en-US" altLang="ja-JP" sz="3600" b="1" cap="none" dirty="0" smtClean="0">
                <a:solidFill>
                  <a:schemeClr val="bg1"/>
                </a:solidFill>
              </a:rPr>
            </a:br>
            <a:r>
              <a:rPr lang="en-US" altLang="ja-JP" sz="3600" b="1" cap="none" dirty="0" smtClean="0">
                <a:solidFill>
                  <a:schemeClr val="bg1"/>
                </a:solidFill>
              </a:rPr>
              <a:t/>
            </a:r>
            <a:br>
              <a:rPr lang="en-US" altLang="ja-JP" sz="3600" b="1" cap="none" dirty="0" smtClean="0">
                <a:solidFill>
                  <a:schemeClr val="bg1"/>
                </a:solidFill>
              </a:rPr>
            </a:br>
            <a:r>
              <a:rPr lang="ja-JP" altLang="en-US" sz="2200" b="1" cap="none" dirty="0" smtClean="0">
                <a:solidFill>
                  <a:schemeClr val="bg1"/>
                </a:solidFill>
              </a:rPr>
              <a:t>～ </a:t>
            </a:r>
            <a:r>
              <a:rPr lang="en-US" altLang="ja-JP" sz="2200" b="1" cap="none" dirty="0" smtClean="0">
                <a:solidFill>
                  <a:schemeClr val="bg1"/>
                </a:solidFill>
              </a:rPr>
              <a:t>Functional supramolecular materials using halogen bond</a:t>
            </a:r>
            <a:r>
              <a:rPr lang="ja-JP" altLang="en-US" sz="2200" b="1" cap="none" dirty="0">
                <a:solidFill>
                  <a:schemeClr val="bg1"/>
                </a:solidFill>
              </a:rPr>
              <a:t> </a:t>
            </a:r>
            <a:r>
              <a:rPr lang="ja-JP" altLang="en-US" sz="2200" b="1" cap="none" dirty="0" smtClean="0">
                <a:solidFill>
                  <a:schemeClr val="bg1"/>
                </a:solidFill>
              </a:rPr>
              <a:t>～</a:t>
            </a:r>
            <a:endParaRPr lang="en-US" altLang="ja-JP" sz="2200" b="1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72543" y="5783833"/>
            <a:ext cx="8408386" cy="87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Development of supramolecular polymer by halogen bond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・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Application for functional materials</a:t>
            </a:r>
            <a:endParaRPr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72543" y="1389036"/>
            <a:ext cx="8408386" cy="3734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2583" y="1171756"/>
            <a:ext cx="1472734" cy="3994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4988" algn="l"/>
              </a:tabLst>
            </a:pPr>
            <a:r>
              <a:rPr kumimoji="1" lang="en-US" altLang="ja-JP" sz="2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Current</a:t>
            </a:r>
          </a:p>
        </p:txBody>
      </p:sp>
      <p:sp>
        <p:nvSpPr>
          <p:cNvPr id="8" name="二等辺三角形 7"/>
          <p:cNvSpPr/>
          <p:nvPr/>
        </p:nvSpPr>
        <p:spPr>
          <a:xfrm rot="10800000">
            <a:off x="3726737" y="5327268"/>
            <a:ext cx="2016224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404" y="1673296"/>
            <a:ext cx="411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Supramolecular polymer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左右矢印 9"/>
          <p:cNvSpPr/>
          <p:nvPr/>
        </p:nvSpPr>
        <p:spPr>
          <a:xfrm rot="5400000">
            <a:off x="3251077" y="3211503"/>
            <a:ext cx="648073" cy="51059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512010" y="3836085"/>
            <a:ext cx="6184436" cy="1185765"/>
            <a:chOff x="471669" y="3558815"/>
            <a:chExt cx="6184436" cy="118576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471669" y="3558815"/>
              <a:ext cx="6184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u="sng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Few supramolecular polymers by halogen bond</a:t>
              </a:r>
              <a:endParaRPr kumimoji="1"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395887" y="4036694"/>
              <a:ext cx="51120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High directionality</a:t>
              </a:r>
              <a:endPara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High degree of reaction freedom</a:t>
              </a:r>
              <a:endPara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屈折矢印 13"/>
            <p:cNvSpPr/>
            <p:nvPr/>
          </p:nvSpPr>
          <p:spPr>
            <a:xfrm rot="5400000">
              <a:off x="682888" y="4006597"/>
              <a:ext cx="504056" cy="437656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" name="左中かっこ 14"/>
            <p:cNvSpPr/>
            <p:nvPr/>
          </p:nvSpPr>
          <p:spPr>
            <a:xfrm>
              <a:off x="1259615" y="4007749"/>
              <a:ext cx="217075" cy="6991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Picture 3" descr="C:\Users\ninoyu\AppData\Local\Microsoft\Windows\INetCache\IE\J35ON5GW\urke-My-TFT-Monitor-Widescree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881" y="2057401"/>
            <a:ext cx="1531795" cy="1134960"/>
          </a:xfrm>
          <a:prstGeom prst="rect">
            <a:avLst/>
          </a:prstGeom>
          <a:noFill/>
        </p:spPr>
      </p:pic>
      <p:pic>
        <p:nvPicPr>
          <p:cNvPr id="17" name="Picture 2" descr="C:\Users\ninoyu\AppData\Local\Microsoft\Windows\INetCache\IE\VCWQI16Q\gi01a2014042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395" y="3572144"/>
            <a:ext cx="1800687" cy="1229426"/>
          </a:xfrm>
          <a:prstGeom prst="rect">
            <a:avLst/>
          </a:prstGeom>
          <a:noFill/>
        </p:spPr>
      </p:pic>
      <p:grpSp>
        <p:nvGrpSpPr>
          <p:cNvPr id="18" name="グループ化 17"/>
          <p:cNvGrpSpPr/>
          <p:nvPr/>
        </p:nvGrpSpPr>
        <p:grpSpPr>
          <a:xfrm>
            <a:off x="540403" y="2082969"/>
            <a:ext cx="6398355" cy="1030851"/>
            <a:chOff x="500062" y="2020507"/>
            <a:chExt cx="6398355" cy="1030851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500062" y="2020507"/>
              <a:ext cx="6398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 </a:t>
              </a:r>
              <a:r>
                <a:rPr kumimoji="1"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Composed of hydrogen bond, Van der Waals force</a:t>
              </a:r>
            </a:p>
            <a:p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 </a:t>
              </a:r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Apply for devices like liquid crystal, solar cells</a:t>
              </a:r>
              <a:endPara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602811" y="2682026"/>
              <a:ext cx="2890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latin typeface="メイリオ" pitchFamily="50" charset="-128"/>
                  <a:ea typeface="メイリオ" pitchFamily="50" charset="-128"/>
                </a:rPr>
                <a:t>Ex.) Patterning, Molding</a:t>
              </a:r>
              <a:endParaRPr kumimoji="1" lang="ja-JP" altLang="en-US" dirty="0">
                <a:latin typeface="メイリオ" pitchFamily="50" charset="-128"/>
                <a:ea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4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722" y="1331261"/>
            <a:ext cx="2541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kumimoji="1"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Halogen bond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339" y="1980788"/>
            <a:ext cx="82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Non-covalent interaction between halogen atom and Lewis base.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3524" y="2673511"/>
            <a:ext cx="6043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= Halogen atom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(Donor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 Lewis acid)</a:t>
            </a:r>
          </a:p>
          <a:p>
            <a:r>
              <a:rPr kumimoji="1" lang="en-US" altLang="ja-JP" sz="20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= C</a:t>
            </a:r>
            <a:r>
              <a:rPr kumimoji="1" lang="ja-JP" altLang="en-US" sz="20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en-US" altLang="ja-JP" sz="20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20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en-US" altLang="ja-JP" sz="20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</a:t>
            </a:r>
            <a:r>
              <a:rPr kumimoji="1" lang="ja-JP" altLang="en-US" sz="20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、・・・</a:t>
            </a:r>
            <a:endParaRPr kumimoji="1" lang="en-US" altLang="ja-JP" sz="2000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 = N</a:t>
            </a:r>
            <a:r>
              <a:rPr kumimoji="1" lang="ja-JP" altLang="en-US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</a:t>
            </a:r>
            <a:r>
              <a:rPr kumimoji="1" lang="ja-JP" altLang="en-US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ja-JP" altLang="en-US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、・・・ </a:t>
            </a:r>
            <a:r>
              <a:rPr kumimoji="1" lang="en-US" altLang="ja-JP" sz="2000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(Acceptor or Lewis base)</a:t>
            </a:r>
            <a:endParaRPr kumimoji="1" lang="ja-JP" altLang="en-US" sz="2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キャプチャ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808" y="4076859"/>
            <a:ext cx="7042384" cy="168933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084294" y="4211329"/>
            <a:ext cx="1102659" cy="3984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Donor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36575" y="4211328"/>
            <a:ext cx="1532965" cy="398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Acceptor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4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6732" y="1905747"/>
            <a:ext cx="819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Non-covalent interaction by two different molecules </a:t>
            </a:r>
          </a:p>
          <a:p>
            <a:pPr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Exhibit specific properties by retained raw molecule’s properties</a:t>
            </a:r>
          </a:p>
        </p:txBody>
      </p:sp>
      <p:pic>
        <p:nvPicPr>
          <p:cNvPr id="5" name="図 4" descr="キャプチャ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334" y="3297033"/>
            <a:ext cx="3499490" cy="274069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6334" y="2809094"/>
            <a:ext cx="313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Ex.) Nematic liquid crystal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7016" y="6153285"/>
            <a:ext cx="355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https://www.jstage.jst.go.jp/article/oubutsu</a:t>
            </a:r>
          </a:p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1932/68/5/68_5_541/_pdf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6722" y="1398496"/>
            <a:ext cx="2478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Supramolecular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5069540" y="3695192"/>
            <a:ext cx="3738283" cy="1295851"/>
          </a:xfrm>
          <a:prstGeom prst="wedgeRectCallout">
            <a:avLst>
              <a:gd name="adj1" fmla="val -99745"/>
              <a:gd name="adj2" fmla="val 4764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Non-liquid crystalline     </a:t>
            </a:r>
            <a:b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molecules gather to form</a:t>
            </a:r>
            <a:b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liquid crystalline molecules.</a:t>
            </a:r>
          </a:p>
        </p:txBody>
      </p:sp>
    </p:spTree>
    <p:extLst>
      <p:ext uri="{BB962C8B-B14F-4D97-AF65-F5344CB8AC3E}">
        <p14:creationId xmlns:p14="http://schemas.microsoft.com/office/powerpoint/2010/main" val="11945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use iodine 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722" y="1308707"/>
            <a:ext cx="1421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kumimoji="1"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Iodine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6218" y="1696474"/>
            <a:ext cx="712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orms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trong bond and interaction with Lewis base.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C-I bond can cut easily.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93221"/>
              </p:ext>
            </p:extLst>
          </p:nvPr>
        </p:nvGraphicFramePr>
        <p:xfrm>
          <a:off x="5543437" y="4137101"/>
          <a:ext cx="32770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271"/>
                <a:gridCol w="22607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Binding</a:t>
                      </a:r>
                      <a:r>
                        <a:rPr kumimoji="1" lang="en-US" altLang="ja-JP" sz="2000" b="0" baseline="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 energies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 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[kJ mol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⁻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¹]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itchFamily="50" charset="-128"/>
                          <a:ea typeface="メイリオ" pitchFamily="50" charset="-128"/>
                        </a:rPr>
                        <a:t>C-F</a:t>
                      </a:r>
                      <a:endParaRPr kumimoji="1" lang="ja-JP" altLang="en-US" sz="20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itchFamily="50" charset="-128"/>
                          <a:ea typeface="メイリオ" pitchFamily="50" charset="-128"/>
                        </a:rPr>
                        <a:t>115</a:t>
                      </a:r>
                      <a:endParaRPr kumimoji="1" lang="ja-JP" altLang="en-US" sz="20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itchFamily="50" charset="-128"/>
                          <a:ea typeface="メイリオ" pitchFamily="50" charset="-128"/>
                        </a:rPr>
                        <a:t>C-Cl</a:t>
                      </a:r>
                      <a:endParaRPr kumimoji="1" lang="ja-JP" altLang="en-US" sz="20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itchFamily="50" charset="-128"/>
                          <a:ea typeface="メイリオ" pitchFamily="50" charset="-128"/>
                        </a:rPr>
                        <a:t>83.7</a:t>
                      </a:r>
                      <a:endParaRPr kumimoji="1" lang="ja-JP" altLang="en-US" sz="20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>
                          <a:latin typeface="メイリオ" pitchFamily="50" charset="-128"/>
                          <a:ea typeface="メイリオ" pitchFamily="50" charset="-128"/>
                        </a:rPr>
                        <a:t>C-Br</a:t>
                      </a:r>
                      <a:endParaRPr kumimoji="1" lang="ja-JP" altLang="en-US" sz="200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itchFamily="50" charset="-128"/>
                          <a:ea typeface="メイリオ" pitchFamily="50" charset="-128"/>
                        </a:rPr>
                        <a:t>72.1</a:t>
                      </a:r>
                      <a:endParaRPr kumimoji="1" lang="ja-JP" altLang="en-US" sz="20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C-I</a:t>
                      </a:r>
                      <a:endParaRPr kumimoji="1" lang="ja-JP" altLang="en-US" sz="200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57.6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608531" y="5569374"/>
            <a:ext cx="4032448" cy="9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Expected to application for</a:t>
            </a: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light patterning </a:t>
            </a:r>
            <a:endParaRPr kumimoji="1" lang="ja-JP" altLang="en-US" sz="20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32612" y="5970742"/>
            <a:ext cx="3459868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0" y="3013222"/>
            <a:ext cx="3694529" cy="243512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8531" y="2586218"/>
            <a:ext cx="420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Ex.) External stimulated by light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5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Light p</a:t>
            </a:r>
            <a:r>
              <a:rPr kumimoji="1" lang="en-US" altLang="ja-JP" sz="3600" dirty="0" smtClean="0"/>
              <a:t>atterning by halogen bond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67968" y="5428597"/>
            <a:ext cx="2160240" cy="322959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Silicon substrate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7968" y="5105638"/>
            <a:ext cx="2160240" cy="322959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Polymer membrane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カギ線コネクタ 5"/>
          <p:cNvCxnSpPr/>
          <p:nvPr/>
        </p:nvCxnSpPr>
        <p:spPr>
          <a:xfrm rot="16200000" flipH="1">
            <a:off x="310136" y="4831781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カギ線コネクタ 6"/>
          <p:cNvCxnSpPr/>
          <p:nvPr/>
        </p:nvCxnSpPr>
        <p:spPr>
          <a:xfrm rot="16200000" flipH="1">
            <a:off x="670176" y="4831781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カギ線コネクタ 7"/>
          <p:cNvCxnSpPr/>
          <p:nvPr/>
        </p:nvCxnSpPr>
        <p:spPr>
          <a:xfrm rot="16200000" flipH="1">
            <a:off x="1030215" y="4831781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カギ線コネクタ 8"/>
          <p:cNvCxnSpPr/>
          <p:nvPr/>
        </p:nvCxnSpPr>
        <p:spPr>
          <a:xfrm rot="16200000" flipH="1">
            <a:off x="1390255" y="4831781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カギ線コネクタ 9"/>
          <p:cNvCxnSpPr/>
          <p:nvPr/>
        </p:nvCxnSpPr>
        <p:spPr>
          <a:xfrm rot="16200000" flipH="1">
            <a:off x="1750294" y="4831779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カギ線コネクタ 10"/>
          <p:cNvCxnSpPr/>
          <p:nvPr/>
        </p:nvCxnSpPr>
        <p:spPr>
          <a:xfrm rot="16200000" flipH="1">
            <a:off x="2110335" y="4831781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" name="円/楕円 11"/>
          <p:cNvSpPr/>
          <p:nvPr/>
        </p:nvSpPr>
        <p:spPr>
          <a:xfrm>
            <a:off x="295960" y="4378981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56000" y="4378981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016040" y="4378981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376080" y="4378981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736120" y="4378981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096160" y="4378981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23952" y="4056022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83992" y="4056022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944032" y="4056022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304072" y="4056022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664112" y="4056022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024152" y="4056022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23951" y="3733063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67968" y="3410104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28008" y="3410104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088048" y="3410104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448088" y="3410104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808128" y="3410104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168168" y="3410104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67968" y="3167885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728008" y="3167885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088048" y="3167885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1448088" y="3167885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808128" y="3167885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168168" y="3167885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67968" y="2925666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28008" y="2925666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088048" y="2925666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448088" y="2925666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808128" y="2925666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168168" y="2925666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二等辺三角形 42"/>
          <p:cNvSpPr/>
          <p:nvPr/>
        </p:nvSpPr>
        <p:spPr>
          <a:xfrm rot="5400000">
            <a:off x="1942278" y="4356074"/>
            <a:ext cx="2179972" cy="288032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二等辺三角形 43"/>
          <p:cNvSpPr/>
          <p:nvPr/>
        </p:nvSpPr>
        <p:spPr>
          <a:xfrm rot="5400000">
            <a:off x="5110630" y="4356074"/>
            <a:ext cx="2179972" cy="288032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464311" y="2502153"/>
            <a:ext cx="700582" cy="114067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906458" y="2508759"/>
            <a:ext cx="718093" cy="107462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3679965" y="2179195"/>
            <a:ext cx="0" cy="32295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8" name="直線矢印コネクタ 47"/>
          <p:cNvCxnSpPr/>
          <p:nvPr/>
        </p:nvCxnSpPr>
        <p:spPr>
          <a:xfrm>
            <a:off x="3881360" y="2179195"/>
            <a:ext cx="0" cy="32295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9" name="直線矢印コネクタ 48"/>
          <p:cNvCxnSpPr/>
          <p:nvPr/>
        </p:nvCxnSpPr>
        <p:spPr>
          <a:xfrm>
            <a:off x="4098137" y="2179195"/>
            <a:ext cx="0" cy="32295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50" name="直線矢印コネクタ 49"/>
          <p:cNvCxnSpPr/>
          <p:nvPr/>
        </p:nvCxnSpPr>
        <p:spPr>
          <a:xfrm>
            <a:off x="5405155" y="2179195"/>
            <a:ext cx="0" cy="32295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51" name="直線矢印コネクタ 50"/>
          <p:cNvCxnSpPr/>
          <p:nvPr/>
        </p:nvCxnSpPr>
        <p:spPr>
          <a:xfrm>
            <a:off x="5192709" y="2179195"/>
            <a:ext cx="0" cy="32295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52" name="直線矢印コネクタ 51"/>
          <p:cNvCxnSpPr/>
          <p:nvPr/>
        </p:nvCxnSpPr>
        <p:spPr>
          <a:xfrm>
            <a:off x="4976479" y="2179195"/>
            <a:ext cx="0" cy="32295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3" name="テキスト ボックス 52"/>
          <p:cNvSpPr txBox="1"/>
          <p:nvPr/>
        </p:nvSpPr>
        <p:spPr>
          <a:xfrm>
            <a:off x="4328407" y="1693086"/>
            <a:ext cx="489236" cy="448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ja-JP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hν</a:t>
            </a:r>
            <a:endParaRPr kumimoji="1" lang="ja-JP" altLang="en-US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4" name="直線コネクタ 53"/>
          <p:cNvCxnSpPr>
            <a:stCxn id="46" idx="3"/>
          </p:cNvCxnSpPr>
          <p:nvPr/>
        </p:nvCxnSpPr>
        <p:spPr>
          <a:xfrm flipV="1">
            <a:off x="5624551" y="2340675"/>
            <a:ext cx="648072" cy="22181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5" name="テキスト ボックス 54"/>
          <p:cNvSpPr txBox="1"/>
          <p:nvPr/>
        </p:nvSpPr>
        <p:spPr>
          <a:xfrm>
            <a:off x="5788407" y="1971803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en-US" altLang="ja-JP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Photo mask</a:t>
            </a:r>
            <a:endParaRPr kumimoji="1" lang="ja-JP" altLang="en-US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4544431" y="2142017"/>
            <a:ext cx="0" cy="5862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57" name="直線矢印コネクタ 56"/>
          <p:cNvCxnSpPr/>
          <p:nvPr/>
        </p:nvCxnSpPr>
        <p:spPr>
          <a:xfrm>
            <a:off x="4760455" y="2142017"/>
            <a:ext cx="0" cy="5862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58" name="直線矢印コネクタ 57"/>
          <p:cNvCxnSpPr/>
          <p:nvPr/>
        </p:nvCxnSpPr>
        <p:spPr>
          <a:xfrm>
            <a:off x="4328407" y="2142017"/>
            <a:ext cx="0" cy="5862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9" name="円/楕円 58"/>
          <p:cNvSpPr/>
          <p:nvPr/>
        </p:nvSpPr>
        <p:spPr>
          <a:xfrm>
            <a:off x="583991" y="3733063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944031" y="3733063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304071" y="3733063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664111" y="3733064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2024151" y="3733064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5624551" y="2179195"/>
            <a:ext cx="0" cy="32295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65" name="直線矢印コネクタ 64"/>
          <p:cNvCxnSpPr/>
          <p:nvPr/>
        </p:nvCxnSpPr>
        <p:spPr>
          <a:xfrm>
            <a:off x="3464311" y="2178862"/>
            <a:ext cx="0" cy="32329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6" name="正方形/長方形 65"/>
          <p:cNvSpPr/>
          <p:nvPr/>
        </p:nvSpPr>
        <p:spPr>
          <a:xfrm>
            <a:off x="3572848" y="5433623"/>
            <a:ext cx="2160240" cy="322959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Silicon substrate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572848" y="5110664"/>
            <a:ext cx="2160240" cy="322959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kern="0" noProof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Polymer membrane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8" name="カギ線コネクタ 67"/>
          <p:cNvCxnSpPr/>
          <p:nvPr/>
        </p:nvCxnSpPr>
        <p:spPr>
          <a:xfrm rot="16200000" flipH="1">
            <a:off x="3515016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9" name="カギ線コネクタ 68"/>
          <p:cNvCxnSpPr/>
          <p:nvPr/>
        </p:nvCxnSpPr>
        <p:spPr>
          <a:xfrm rot="16200000" flipH="1">
            <a:off x="3875056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0" name="カギ線コネクタ 69"/>
          <p:cNvCxnSpPr/>
          <p:nvPr/>
        </p:nvCxnSpPr>
        <p:spPr>
          <a:xfrm rot="16200000" flipH="1">
            <a:off x="4235095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1" name="カギ線コネクタ 70"/>
          <p:cNvCxnSpPr/>
          <p:nvPr/>
        </p:nvCxnSpPr>
        <p:spPr>
          <a:xfrm rot="16200000" flipH="1">
            <a:off x="4595135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2" name="カギ線コネクタ 71"/>
          <p:cNvCxnSpPr/>
          <p:nvPr/>
        </p:nvCxnSpPr>
        <p:spPr>
          <a:xfrm rot="16200000" flipH="1">
            <a:off x="4955174" y="4836806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3" name="カギ線コネクタ 72"/>
          <p:cNvCxnSpPr/>
          <p:nvPr/>
        </p:nvCxnSpPr>
        <p:spPr>
          <a:xfrm rot="16200000" flipH="1">
            <a:off x="5315215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4" name="円/楕円 73"/>
          <p:cNvSpPr/>
          <p:nvPr/>
        </p:nvSpPr>
        <p:spPr>
          <a:xfrm>
            <a:off x="3500840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3860880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4220920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580960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4941000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301040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3428832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3788872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4148912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4508952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4868992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229032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428831" y="3738090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3572848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3932888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4292928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4652968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5013008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5373048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3572848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3932888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4292928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4652968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013008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5373048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3572848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3932888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4292928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/>
          <p:nvPr/>
        </p:nvSpPr>
        <p:spPr>
          <a:xfrm>
            <a:off x="4652968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/>
          <p:nvPr/>
        </p:nvSpPr>
        <p:spPr>
          <a:xfrm>
            <a:off x="5013008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3"/>
          <p:cNvSpPr/>
          <p:nvPr/>
        </p:nvSpPr>
        <p:spPr>
          <a:xfrm>
            <a:off x="5373048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3788871" y="3738090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4148911" y="3738090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4508951" y="3738090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4868991" y="3738091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5229031" y="3738091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759810" y="5433623"/>
            <a:ext cx="2160240" cy="322959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Silicon substrate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6759810" y="5110664"/>
            <a:ext cx="2160240" cy="322959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kern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Polymer membrane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2" name="カギ線コネクタ 111"/>
          <p:cNvCxnSpPr/>
          <p:nvPr/>
        </p:nvCxnSpPr>
        <p:spPr>
          <a:xfrm rot="16200000" flipH="1">
            <a:off x="6701978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3" name="カギ線コネクタ 112"/>
          <p:cNvCxnSpPr/>
          <p:nvPr/>
        </p:nvCxnSpPr>
        <p:spPr>
          <a:xfrm rot="16200000" flipH="1">
            <a:off x="7062018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4" name="カギ線コネクタ 113"/>
          <p:cNvCxnSpPr/>
          <p:nvPr/>
        </p:nvCxnSpPr>
        <p:spPr>
          <a:xfrm rot="16200000" flipH="1">
            <a:off x="7422057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" name="カギ線コネクタ 114"/>
          <p:cNvCxnSpPr/>
          <p:nvPr/>
        </p:nvCxnSpPr>
        <p:spPr>
          <a:xfrm rot="16200000" flipH="1">
            <a:off x="7782097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" name="カギ線コネクタ 115"/>
          <p:cNvCxnSpPr/>
          <p:nvPr/>
        </p:nvCxnSpPr>
        <p:spPr>
          <a:xfrm rot="16200000" flipH="1">
            <a:off x="8142136" y="4836806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7" name="カギ線コネクタ 116"/>
          <p:cNvCxnSpPr/>
          <p:nvPr/>
        </p:nvCxnSpPr>
        <p:spPr>
          <a:xfrm rot="16200000" flipH="1">
            <a:off x="8502177" y="4836807"/>
            <a:ext cx="403698" cy="14401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8" name="円/楕円 117"/>
          <p:cNvSpPr/>
          <p:nvPr/>
        </p:nvSpPr>
        <p:spPr>
          <a:xfrm>
            <a:off x="6687802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7047842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0" name="円/楕円 119"/>
          <p:cNvSpPr/>
          <p:nvPr/>
        </p:nvSpPr>
        <p:spPr>
          <a:xfrm>
            <a:off x="7407882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7767922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8127962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8488002" y="4384007"/>
            <a:ext cx="288032" cy="32295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N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6615794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5" name="円/楕円 124"/>
          <p:cNvSpPr/>
          <p:nvPr/>
        </p:nvSpPr>
        <p:spPr>
          <a:xfrm>
            <a:off x="6975834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7335874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7695914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8055954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8415994" y="4061048"/>
            <a:ext cx="432048" cy="32295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I</a:t>
            </a: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130" name="円/楕円 129"/>
          <p:cNvSpPr/>
          <p:nvPr/>
        </p:nvSpPr>
        <p:spPr>
          <a:xfrm>
            <a:off x="6615793" y="3738090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1" name="円/楕円 130"/>
          <p:cNvSpPr/>
          <p:nvPr/>
        </p:nvSpPr>
        <p:spPr>
          <a:xfrm>
            <a:off x="6759810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/>
          <p:nvPr/>
        </p:nvSpPr>
        <p:spPr>
          <a:xfrm>
            <a:off x="7119850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/>
          <p:nvPr/>
        </p:nvSpPr>
        <p:spPr>
          <a:xfrm>
            <a:off x="8199970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8560010" y="3415131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/>
          <p:nvPr/>
        </p:nvSpPr>
        <p:spPr>
          <a:xfrm>
            <a:off x="6759810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/>
          <p:nvPr/>
        </p:nvSpPr>
        <p:spPr>
          <a:xfrm>
            <a:off x="7119850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8199970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8560010" y="3172912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6759810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7119850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8199970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8560010" y="2930693"/>
            <a:ext cx="144016" cy="322959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6975833" y="3738090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8055953" y="3738091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8415993" y="3738091"/>
            <a:ext cx="432049" cy="322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4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5" grpId="0" animBg="1"/>
      <p:bldP spid="96" grpId="0" animBg="1"/>
      <p:bldP spid="101" grpId="0" animBg="1"/>
      <p:bldP spid="102" grpId="0" animBg="1"/>
      <p:bldP spid="106" grpId="0" animBg="1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Progress and Perspectives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12252" y="1734673"/>
            <a:ext cx="8482123" cy="1815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・</a:t>
            </a:r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ade a supramolecular polymer by halogen bond.</a:t>
            </a: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・</a:t>
            </a:r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easured thermal response by TGA.</a:t>
            </a: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・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Measured photoresponsive by UV-Vis.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72353" y="1425390"/>
            <a:ext cx="1896035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Progress</a:t>
            </a:r>
            <a:endParaRPr kumimoji="1"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二等辺三角形 5"/>
          <p:cNvSpPr/>
          <p:nvPr/>
        </p:nvSpPr>
        <p:spPr>
          <a:xfrm rot="10800000">
            <a:off x="3605714" y="3961243"/>
            <a:ext cx="2016224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319" y="4814049"/>
            <a:ext cx="8482123" cy="1707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・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Analysis of surface structure of supramolecular</a:t>
            </a:r>
            <a:b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polymer by halogen bond.</a:t>
            </a: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Application for light patterning.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73420" y="4504766"/>
            <a:ext cx="2231145" cy="4840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Perspectives</a:t>
            </a:r>
            <a:endParaRPr kumimoji="1"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配当">
  <a:themeElements>
    <a:clrScheme name="配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配当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配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TM03457464[[fn=配当]]</Template>
  <TotalTime>2761</TotalTime>
  <Words>690</Words>
  <Application>Microsoft Office PowerPoint</Application>
  <PresentationFormat>画面に合わせる (4:3)</PresentationFormat>
  <Paragraphs>231</Paragraphs>
  <Slides>20</Slides>
  <Notes>2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Gill Sans MT</vt:lpstr>
      <vt:lpstr>HGｺﾞｼｯｸE</vt:lpstr>
      <vt:lpstr>ＭＳ Ｐゴシック</vt:lpstr>
      <vt:lpstr>メイリオ</vt:lpstr>
      <vt:lpstr>Arial</vt:lpstr>
      <vt:lpstr>Calibri</vt:lpstr>
      <vt:lpstr>Wingdings</vt:lpstr>
      <vt:lpstr>Wingdings 2</vt:lpstr>
      <vt:lpstr>配当</vt:lpstr>
      <vt:lpstr>PowerPoint プレゼンテーション</vt:lpstr>
      <vt:lpstr>Outline</vt:lpstr>
      <vt:lpstr>PowerPoint プレゼンテーション</vt:lpstr>
      <vt:lpstr>Overview</vt:lpstr>
      <vt:lpstr>Introduction</vt:lpstr>
      <vt:lpstr>Introduction</vt:lpstr>
      <vt:lpstr>Why use iodine ?</vt:lpstr>
      <vt:lpstr>Light patterning by halogen bond</vt:lpstr>
      <vt:lpstr>Progress and Perspectives</vt:lpstr>
      <vt:lpstr>PowerPoint プレゼンテーション</vt:lpstr>
      <vt:lpstr>Introduction</vt:lpstr>
      <vt:lpstr>Synthesis of PAni</vt:lpstr>
      <vt:lpstr>FT-IR spectra</vt:lpstr>
      <vt:lpstr>UV-Vis spectra</vt:lpstr>
      <vt:lpstr>Conductivity</vt:lpstr>
      <vt:lpstr>Conclusions</vt:lpstr>
      <vt:lpstr>PowerPoint プレゼンテーション</vt:lpstr>
      <vt:lpstr>Campus Life </vt:lpstr>
      <vt:lpstr>Tourism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神崎哲郎</dc:creator>
  <cp:lastModifiedBy>神崎哲郎</cp:lastModifiedBy>
  <cp:revision>177</cp:revision>
  <dcterms:created xsi:type="dcterms:W3CDTF">2018-01-15T14:37:08Z</dcterms:created>
  <dcterms:modified xsi:type="dcterms:W3CDTF">2018-03-08T01:34:43Z</dcterms:modified>
</cp:coreProperties>
</file>